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7" r:id="rId4"/>
    <p:sldId id="257" r:id="rId5"/>
    <p:sldId id="268" r:id="rId6"/>
    <p:sldId id="258" r:id="rId7"/>
    <p:sldId id="259" r:id="rId8"/>
    <p:sldId id="269" r:id="rId9"/>
    <p:sldId id="260" r:id="rId10"/>
    <p:sldId id="271" r:id="rId11"/>
    <p:sldId id="261" r:id="rId12"/>
    <p:sldId id="262" r:id="rId13"/>
    <p:sldId id="265" r:id="rId14"/>
    <p:sldId id="264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060C-A029-453C-AB7B-4332DB942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C9058-92D4-4986-9876-01D996CFB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08887-AFCD-4EA6-9520-2434C0FA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01CBA-8EC0-4913-ACA2-B148ED0B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1AF89-0F23-4D5B-B4DB-92B3B4E5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551E-DC0B-47C3-9565-38453A30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2E289-A148-4765-9E19-5CBA7475E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1030-03E5-463F-9CAD-828DAD525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91E9-D3A1-4C22-8511-17EE4606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63EA7-9F39-42FC-AE99-21648EA0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89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16C5CE-AD68-4733-86C3-10533A129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01AB3-EA57-4C66-954D-71A7B3BB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FA8BF-92D5-44DA-8408-21BDACA2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7999-C00D-4BF1-8D02-B94092287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0796E-A812-4723-B49D-DEAECF18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1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58C3-60EF-4560-A36C-32370263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2B6C-88D9-4222-8751-1B63666F1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F84FA-1644-4CBE-A6A8-2A18DCA1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6D068-CF7D-4B12-952E-2101C70D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15F74-435E-4871-8A86-BA27DB76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8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B780-554A-4F2E-996A-C90DDEAF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8B2AE-1F9B-4BFE-8D17-A2D84622D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8B4C-E924-4B03-872F-F395FB22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2AE62-C8FE-4B8E-8DD2-A5F1AFB0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F8B60-7145-48C1-9A3F-14B37027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2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01D1-CB01-4B42-B70B-414A10CF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33AF-CACE-4D4F-8CC4-A60D27B8F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392B0-649E-4979-9BDF-C41AB51E4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9AA84-639A-4E1A-BD65-1ECE69E6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080B2-CF1B-4941-99C7-75D3FA95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B6AA2-82B6-4E25-B870-0D30207E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1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CE27-43DC-4A60-94F7-486B45B1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2A594-BC8F-41E6-83CC-6A2830DC4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FA9B-ED90-4164-AD9B-99B09E67E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5418F-336A-450C-B962-F21CB7282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92012-FD7E-42F3-B846-2225D499B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92261-32A7-4F25-8333-F3965E80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02A06-50BD-4B63-9444-48408175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237E5-A680-44A4-8987-6A3E513C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8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F1BD-695D-478D-B653-1BE264CF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844D-75DB-4A9B-B88C-4BCC40D0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B87C1-753D-48B5-BDA2-4C9A25A1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6F26F-21BC-4047-92AD-6BB66B0A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1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7A369-5BF6-4C82-947A-199DF187C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EEE18-341D-49A1-82A1-87C5D694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1CC1B-7F31-4DE8-A547-23DC8215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0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D906-6C1C-436C-9D2D-DDD1A4E0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C26B6-2CA3-42E0-8C92-A3BFD427E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C43E5-78E3-4EEE-8C7A-27140214F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1479F-9971-4E3C-B00C-D12FBE81C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62B81-5D29-4388-AD23-484A5670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1DF0D-4087-47B4-A0B7-83BCA6D2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3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F553-846E-4163-ADE4-3D5CEDD8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38917-DD64-46F8-982F-9573F17F9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7CF84-DD4B-4AEC-ABF6-360764FB1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04F01-3286-4BDD-9311-616F7DDF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48B90-7837-447B-AE1A-CEEC7DAA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7804C-B131-4529-9451-FD317F81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65DB6-1D5C-46AE-8DB2-964FC7214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2FFA3-C887-432A-A0D5-C82FC375E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2F498-652D-4B73-83E4-B9F406F40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734B-414E-4626-AA20-10E47587B925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24A0A-583A-4978-B57C-A84E6EA96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49A7-CBA1-4D4F-A0C4-2D279209F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891D0-EDC7-42C8-BF0B-410FF086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0F50-2612-41B4-8B7B-E6B0A7D1C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Counting of Dinoflagellates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305B9-E3B6-4762-B0FF-6B3D3811E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Putnam Lab URI Q1 2019</a:t>
            </a:r>
          </a:p>
        </p:txBody>
      </p:sp>
    </p:spTree>
    <p:extLst>
      <p:ext uri="{BB962C8B-B14F-4D97-AF65-F5344CB8AC3E}">
        <p14:creationId xmlns:p14="http://schemas.microsoft.com/office/powerpoint/2010/main" val="1204546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E5A5-706E-4259-9679-BF64C39E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8" y="246979"/>
            <a:ext cx="10515600" cy="1325563"/>
          </a:xfrm>
        </p:spPr>
        <p:txBody>
          <a:bodyPr/>
          <a:lstStyle/>
          <a:p>
            <a:r>
              <a:rPr lang="en-US" dirty="0" err="1"/>
              <a:t>Cellaca</a:t>
            </a:r>
            <a:r>
              <a:rPr lang="en-US" dirty="0"/>
              <a:t> MX: 24 samples at a time.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8A6F11-D013-40D8-9BEF-E08EAA287332}"/>
              </a:ext>
            </a:extLst>
          </p:cNvPr>
          <p:cNvGrpSpPr/>
          <p:nvPr/>
        </p:nvGrpSpPr>
        <p:grpSpPr>
          <a:xfrm>
            <a:off x="4590814" y="1696124"/>
            <a:ext cx="1604882" cy="1856245"/>
            <a:chOff x="223826" y="3189723"/>
            <a:chExt cx="1034524" cy="11824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746A2B-F8EF-4597-9A58-23E3598E3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26" y="3429000"/>
              <a:ext cx="1034523" cy="9431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EAF273-3249-4500-B153-BBA1D4B2D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" t="7308"/>
            <a:stretch/>
          </p:blipFill>
          <p:spPr>
            <a:xfrm>
              <a:off x="402672" y="3189723"/>
              <a:ext cx="855678" cy="13590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DC5535B-1ADF-4546-AECE-06449E86B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10" y="2368893"/>
            <a:ext cx="1912568" cy="886342"/>
          </a:xfrm>
          <a:prstGeom prst="rect">
            <a:avLst/>
          </a:prstGeom>
        </p:spPr>
      </p:pic>
      <p:pic>
        <p:nvPicPr>
          <p:cNvPr id="1026" name="Picture 2" descr="Image result for pipetter">
            <a:extLst>
              <a:ext uri="{FF2B5EF4-FFF2-40B4-BE49-F238E27FC236}">
                <a16:creationId xmlns:a16="http://schemas.microsoft.com/office/drawing/2014/main" id="{D266CB22-4D6C-4DD7-90ED-E19C31C18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1042">
            <a:off x="5466" y="1746376"/>
            <a:ext cx="1004443" cy="100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39BF639-03D4-49FD-B020-2B8EA8ABD39F}"/>
              </a:ext>
            </a:extLst>
          </p:cNvPr>
          <p:cNvSpPr/>
          <p:nvPr/>
        </p:nvSpPr>
        <p:spPr>
          <a:xfrm rot="1176991">
            <a:off x="655258" y="2346030"/>
            <a:ext cx="766016" cy="222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82062B1-6764-40E0-848F-DC9EB6CC0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21471" r="48674" b="43186"/>
          <a:stretch/>
        </p:blipFill>
        <p:spPr>
          <a:xfrm>
            <a:off x="182129" y="4721793"/>
            <a:ext cx="3038924" cy="194217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25E148-50E9-4056-AF5D-4F7094F9A607}"/>
              </a:ext>
            </a:extLst>
          </p:cNvPr>
          <p:cNvSpPr txBox="1"/>
          <p:nvPr/>
        </p:nvSpPr>
        <p:spPr>
          <a:xfrm>
            <a:off x="358346" y="3523772"/>
            <a:ext cx="286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Pipette 50- 200 </a:t>
            </a:r>
            <a:r>
              <a:rPr lang="en-US" dirty="0" err="1"/>
              <a:t>uL</a:t>
            </a:r>
            <a:r>
              <a:rPr lang="en-US" dirty="0"/>
              <a:t> of sample</a:t>
            </a:r>
          </a:p>
          <a:p>
            <a:r>
              <a:rPr lang="en-US" dirty="0"/>
              <a:t>Up to 24 samples / plate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93031-BFAD-445D-9874-1576BD45532A}"/>
              </a:ext>
            </a:extLst>
          </p:cNvPr>
          <p:cNvSpPr txBox="1"/>
          <p:nvPr/>
        </p:nvSpPr>
        <p:spPr>
          <a:xfrm>
            <a:off x="3386965" y="5385307"/>
            <a:ext cx="2367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Cellaca</a:t>
            </a:r>
            <a:r>
              <a:rPr lang="en-US" dirty="0"/>
              <a:t> plate with trypan blue to show counting cambers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41B5C-82BB-4625-BAFB-9A6969784102}"/>
              </a:ext>
            </a:extLst>
          </p:cNvPr>
          <p:cNvSpPr/>
          <p:nvPr/>
        </p:nvSpPr>
        <p:spPr>
          <a:xfrm>
            <a:off x="6588071" y="3105834"/>
            <a:ext cx="5245583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sample name	count type	cell count	concentration	mean           diameter</a:t>
            </a:r>
          </a:p>
          <a:p>
            <a:r>
              <a:rPr lang="en-US" sz="1200" b="1" dirty="0"/>
              <a:t>B1	F1	469	4.48e+05  Cells/mL 	  11.5	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36FE04B-15C1-45E9-9474-C22D501FADDB}"/>
              </a:ext>
            </a:extLst>
          </p:cNvPr>
          <p:cNvSpPr/>
          <p:nvPr/>
        </p:nvSpPr>
        <p:spPr>
          <a:xfrm>
            <a:off x="4207806" y="3971502"/>
            <a:ext cx="3997080" cy="286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E28E99-6BBB-48D7-A857-307C623FFA63}"/>
              </a:ext>
            </a:extLst>
          </p:cNvPr>
          <p:cNvSpPr txBox="1"/>
          <p:nvPr/>
        </p:nvSpPr>
        <p:spPr>
          <a:xfrm>
            <a:off x="8334532" y="2627398"/>
            <a:ext cx="175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Counting 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BA749-0143-4029-AEF4-1E8C62114092}"/>
              </a:ext>
            </a:extLst>
          </p:cNvPr>
          <p:cNvSpPr txBox="1"/>
          <p:nvPr/>
        </p:nvSpPr>
        <p:spPr>
          <a:xfrm>
            <a:off x="4143518" y="4384447"/>
            <a:ext cx="539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24"/>
            </a:pPr>
            <a:r>
              <a:rPr lang="en-US" dirty="0"/>
              <a:t>Dinoflagellate samples in 2.5 minutes.</a:t>
            </a:r>
          </a:p>
          <a:p>
            <a:r>
              <a:rPr lang="en-US" dirty="0"/>
              <a:t>1000 samples ~ 120 min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26A96D-0208-4AAF-A26D-8AA40F8D3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949" y="3960825"/>
            <a:ext cx="914101" cy="4236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DAC81C-B348-4A22-8AD5-4B3019179140}"/>
              </a:ext>
            </a:extLst>
          </p:cNvPr>
          <p:cNvSpPr txBox="1"/>
          <p:nvPr/>
        </p:nvSpPr>
        <p:spPr>
          <a:xfrm>
            <a:off x="9218647" y="391526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8395EB-A489-451A-9377-2B118B204BC0}"/>
              </a:ext>
            </a:extLst>
          </p:cNvPr>
          <p:cNvSpPr txBox="1"/>
          <p:nvPr/>
        </p:nvSpPr>
        <p:spPr>
          <a:xfrm>
            <a:off x="9009295" y="438444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 min</a:t>
            </a:r>
          </a:p>
        </p:txBody>
      </p:sp>
    </p:spTree>
    <p:extLst>
      <p:ext uri="{BB962C8B-B14F-4D97-AF65-F5344CB8AC3E}">
        <p14:creationId xmlns:p14="http://schemas.microsoft.com/office/powerpoint/2010/main" val="199163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3A62AA-CD73-4EFE-ACFB-291BA6EB176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872744"/>
            <a:chExt cx="11398975" cy="59852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09A6D6-F124-4661-BF67-2C00BD1A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72744"/>
              <a:ext cx="11398975" cy="59852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18C974-AE9C-4C37-A688-CC2A1C48EAF8}"/>
                </a:ext>
              </a:extLst>
            </p:cNvPr>
            <p:cNvSpPr/>
            <p:nvPr/>
          </p:nvSpPr>
          <p:spPr>
            <a:xfrm>
              <a:off x="1040822" y="1368569"/>
              <a:ext cx="642505" cy="74078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244FB4-5D69-474A-A8AF-FEAF3E919FD4}"/>
                </a:ext>
              </a:extLst>
            </p:cNvPr>
            <p:cNvSpPr/>
            <p:nvPr/>
          </p:nvSpPr>
          <p:spPr>
            <a:xfrm>
              <a:off x="3479222" y="1385886"/>
              <a:ext cx="642505" cy="74078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42B1ED-C000-4F37-A429-B5FCF582A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054" y="349585"/>
            <a:ext cx="4360718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Cellaca</a:t>
            </a:r>
            <a:r>
              <a:rPr lang="en-US" dirty="0">
                <a:solidFill>
                  <a:schemeClr val="bg1"/>
                </a:solidFill>
              </a:rPr>
              <a:t> Image = 7 K2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1FF1A-66F9-4660-8C9C-AEAF9FF8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3553784"/>
            <a:ext cx="2857500" cy="28575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9AAC7-73A8-4B36-A668-26323A5A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59" y="3656157"/>
            <a:ext cx="2857500" cy="28575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2BBB48-7045-439B-93D1-9334F2B68BAF}"/>
              </a:ext>
            </a:extLst>
          </p:cNvPr>
          <p:cNvCxnSpPr>
            <a:stCxn id="7" idx="2"/>
          </p:cNvCxnSpPr>
          <p:nvPr/>
        </p:nvCxnSpPr>
        <p:spPr>
          <a:xfrm>
            <a:off x="1456834" y="1416927"/>
            <a:ext cx="881121" cy="22392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7ABABE-4949-4FB6-A953-9088C266BB55}"/>
              </a:ext>
            </a:extLst>
          </p:cNvPr>
          <p:cNvCxnSpPr>
            <a:cxnSpLocks/>
          </p:cNvCxnSpPr>
          <p:nvPr/>
        </p:nvCxnSpPr>
        <p:spPr>
          <a:xfrm>
            <a:off x="4064873" y="1478034"/>
            <a:ext cx="2031127" cy="2117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38197F-CE01-42D5-BD96-3FA5C10BC41F}"/>
              </a:ext>
            </a:extLst>
          </p:cNvPr>
          <p:cNvSpPr txBox="1"/>
          <p:nvPr/>
        </p:nvSpPr>
        <p:spPr>
          <a:xfrm>
            <a:off x="1393117" y="6252047"/>
            <a:ext cx="2671756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Zoomed in </a:t>
            </a:r>
            <a:r>
              <a:rPr lang="en-US" sz="1400" dirty="0" err="1"/>
              <a:t>BrightField</a:t>
            </a:r>
            <a:r>
              <a:rPr lang="en-US" sz="1400" dirty="0"/>
              <a:t> from “Frozen” sample, </a:t>
            </a:r>
            <a:r>
              <a:rPr lang="en-US" sz="1400" dirty="0" err="1"/>
              <a:t>Cellaca</a:t>
            </a:r>
            <a:r>
              <a:rPr lang="en-US" sz="1400" dirty="0"/>
              <a:t> MX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C8331-C43C-4026-97E7-EA7383A3003A}"/>
              </a:ext>
            </a:extLst>
          </p:cNvPr>
          <p:cNvSpPr txBox="1"/>
          <p:nvPr/>
        </p:nvSpPr>
        <p:spPr>
          <a:xfrm>
            <a:off x="4802036" y="6296528"/>
            <a:ext cx="2671756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Zoomed in counted red fluorescence, </a:t>
            </a:r>
            <a:r>
              <a:rPr lang="en-US" sz="1400" dirty="0" err="1"/>
              <a:t>Cellaca</a:t>
            </a:r>
            <a:r>
              <a:rPr lang="en-US" sz="1400" dirty="0"/>
              <a:t> MX</a:t>
            </a:r>
          </a:p>
        </p:txBody>
      </p:sp>
    </p:spTree>
    <p:extLst>
      <p:ext uri="{BB962C8B-B14F-4D97-AF65-F5344CB8AC3E}">
        <p14:creationId xmlns:p14="http://schemas.microsoft.com/office/powerpoint/2010/main" val="291092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0CC0-D30C-4DC1-98F9-11E0F1C2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Cellometer</a:t>
            </a:r>
            <a:r>
              <a:rPr lang="en-US" dirty="0"/>
              <a:t> and </a:t>
            </a:r>
            <a:r>
              <a:rPr lang="en-US" dirty="0" err="1"/>
              <a:t>Cellaca</a:t>
            </a:r>
            <a:r>
              <a:rPr lang="en-US" dirty="0"/>
              <a:t> results data can be directly imported into excel.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971CA-1D02-4458-B0A2-8C5D226F2515}"/>
              </a:ext>
            </a:extLst>
          </p:cNvPr>
          <p:cNvSpPr/>
          <p:nvPr/>
        </p:nvSpPr>
        <p:spPr>
          <a:xfrm>
            <a:off x="181842" y="2027962"/>
            <a:ext cx="758536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sample name	count type	cell count	dilution factor	      concentration	mean diameter</a:t>
            </a:r>
          </a:p>
          <a:p>
            <a:r>
              <a:rPr lang="en-US" sz="1200" b="1" dirty="0"/>
              <a:t>B1	F1	469	1.0	        4.48e+05	Cells/mL 	  11.5	</a:t>
            </a:r>
          </a:p>
          <a:p>
            <a:r>
              <a:rPr lang="en-US" sz="1200" b="1" dirty="0"/>
              <a:t>B2	F1	469	1.0	        4.48e+05	Cells/mL 	  11.5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5B572-9C6A-403F-B5D8-DA285254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404" y="2886074"/>
            <a:ext cx="3716334" cy="3724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E3144-D620-4B82-BD35-0485AAB2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2" y="3011567"/>
            <a:ext cx="4779579" cy="3295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A5943-6ABB-4C96-9BFC-62D922D91C59}"/>
              </a:ext>
            </a:extLst>
          </p:cNvPr>
          <p:cNvSpPr txBox="1"/>
          <p:nvPr/>
        </p:nvSpPr>
        <p:spPr>
          <a:xfrm>
            <a:off x="369262" y="6425683"/>
            <a:ext cx="461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Cellaca</a:t>
            </a:r>
            <a:r>
              <a:rPr lang="en-US" dirty="0"/>
              <a:t> data is saved as a CSV file for each plate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392F92-4855-4157-98E1-82E42E9CAB95}"/>
              </a:ext>
            </a:extLst>
          </p:cNvPr>
          <p:cNvCxnSpPr>
            <a:stCxn id="6" idx="3"/>
          </p:cNvCxnSpPr>
          <p:nvPr/>
        </p:nvCxnSpPr>
        <p:spPr>
          <a:xfrm flipV="1">
            <a:off x="4986232" y="5676900"/>
            <a:ext cx="2780974" cy="93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D415DB-DDB1-4938-97B1-BD3B6779C20E}"/>
              </a:ext>
            </a:extLst>
          </p:cNvPr>
          <p:cNvSpPr txBox="1"/>
          <p:nvPr/>
        </p:nvSpPr>
        <p:spPr>
          <a:xfrm>
            <a:off x="5490476" y="5169068"/>
            <a:ext cx="275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 file can be opened directly in excel</a:t>
            </a:r>
          </a:p>
        </p:txBody>
      </p:sp>
    </p:spTree>
    <p:extLst>
      <p:ext uri="{BB962C8B-B14F-4D97-AF65-F5344CB8AC3E}">
        <p14:creationId xmlns:p14="http://schemas.microsoft.com/office/powerpoint/2010/main" val="310254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0244D-F165-4D11-BAA3-E655FB469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6" y="0"/>
            <a:ext cx="102597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59337A-80ED-4635-A0C9-BEA4743F69E1}"/>
              </a:ext>
            </a:extLst>
          </p:cNvPr>
          <p:cNvSpPr txBox="1"/>
          <p:nvPr/>
        </p:nvSpPr>
        <p:spPr>
          <a:xfrm>
            <a:off x="3540155" y="6316910"/>
            <a:ext cx="534351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Zoomed in </a:t>
            </a:r>
            <a:r>
              <a:rPr lang="en-US" dirty="0" err="1"/>
              <a:t>BrightField</a:t>
            </a:r>
            <a:r>
              <a:rPr lang="en-US" dirty="0"/>
              <a:t> from “fresh” sample, </a:t>
            </a:r>
            <a:r>
              <a:rPr lang="en-US" dirty="0" err="1"/>
              <a:t>Cellaca</a:t>
            </a:r>
            <a:r>
              <a:rPr lang="en-US" dirty="0"/>
              <a:t> MX</a:t>
            </a:r>
          </a:p>
        </p:txBody>
      </p:sp>
    </p:spTree>
    <p:extLst>
      <p:ext uri="{BB962C8B-B14F-4D97-AF65-F5344CB8AC3E}">
        <p14:creationId xmlns:p14="http://schemas.microsoft.com/office/powerpoint/2010/main" val="156473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0244D-F165-4D11-BAA3-E655FB469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43" y="0"/>
            <a:ext cx="102597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D03DF-68BC-4085-970A-EFAD3A24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43" y="0"/>
            <a:ext cx="1026417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74106-8C44-4467-803C-1992A5B60DAC}"/>
              </a:ext>
            </a:extLst>
          </p:cNvPr>
          <p:cNvSpPr txBox="1"/>
          <p:nvPr/>
        </p:nvSpPr>
        <p:spPr>
          <a:xfrm>
            <a:off x="3540155" y="6316910"/>
            <a:ext cx="589584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Zoomed in red fluorescence from “fresh” sample, </a:t>
            </a:r>
            <a:r>
              <a:rPr lang="en-US" dirty="0" err="1"/>
              <a:t>Cellaca</a:t>
            </a:r>
            <a:r>
              <a:rPr lang="en-US" dirty="0"/>
              <a:t> MX</a:t>
            </a:r>
          </a:p>
        </p:txBody>
      </p:sp>
    </p:spTree>
    <p:extLst>
      <p:ext uri="{BB962C8B-B14F-4D97-AF65-F5344CB8AC3E}">
        <p14:creationId xmlns:p14="http://schemas.microsoft.com/office/powerpoint/2010/main" val="292094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F33930-9EF7-486F-96D3-98AAC9F3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0"/>
            <a:ext cx="1031904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52F2F4-C899-41CD-B6BE-88ADD654EC5C}"/>
              </a:ext>
            </a:extLst>
          </p:cNvPr>
          <p:cNvSpPr txBox="1"/>
          <p:nvPr/>
        </p:nvSpPr>
        <p:spPr>
          <a:xfrm>
            <a:off x="2860647" y="6316910"/>
            <a:ext cx="727577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Overlay of chlorophyll fluorescence and BF from “fresh” sample, </a:t>
            </a:r>
            <a:r>
              <a:rPr lang="en-US" dirty="0" err="1"/>
              <a:t>Cellaca</a:t>
            </a:r>
            <a:r>
              <a:rPr lang="en-US" dirty="0"/>
              <a:t> MX</a:t>
            </a:r>
          </a:p>
        </p:txBody>
      </p:sp>
    </p:spTree>
    <p:extLst>
      <p:ext uri="{BB962C8B-B14F-4D97-AF65-F5344CB8AC3E}">
        <p14:creationId xmlns:p14="http://schemas.microsoft.com/office/powerpoint/2010/main" val="289628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EA4E-E271-4796-B740-CB39A47A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884311-0E34-4768-A544-7C82E6302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185072"/>
              </p:ext>
            </p:extLst>
          </p:nvPr>
        </p:nvGraphicFramePr>
        <p:xfrm>
          <a:off x="1416165" y="1690688"/>
          <a:ext cx="9001125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382">
                  <a:extLst>
                    <a:ext uri="{9D8B030D-6E8A-4147-A177-3AD203B41FA5}">
                      <a16:colId xmlns:a16="http://schemas.microsoft.com/office/drawing/2014/main" val="4056872413"/>
                    </a:ext>
                  </a:extLst>
                </a:gridCol>
                <a:gridCol w="1626181">
                  <a:extLst>
                    <a:ext uri="{9D8B030D-6E8A-4147-A177-3AD203B41FA5}">
                      <a16:colId xmlns:a16="http://schemas.microsoft.com/office/drawing/2014/main" val="4093411234"/>
                    </a:ext>
                  </a:extLst>
                </a:gridCol>
                <a:gridCol w="2250281">
                  <a:extLst>
                    <a:ext uri="{9D8B030D-6E8A-4147-A177-3AD203B41FA5}">
                      <a16:colId xmlns:a16="http://schemas.microsoft.com/office/drawing/2014/main" val="3811154941"/>
                    </a:ext>
                  </a:extLst>
                </a:gridCol>
                <a:gridCol w="2250281">
                  <a:extLst>
                    <a:ext uri="{9D8B030D-6E8A-4147-A177-3AD203B41FA5}">
                      <a16:colId xmlns:a16="http://schemas.microsoft.com/office/drawing/2014/main" val="2399746182"/>
                    </a:ext>
                  </a:extLst>
                </a:gridCol>
              </a:tblGrid>
              <a:tr h="286426">
                <a:tc>
                  <a:txBody>
                    <a:bodyPr/>
                    <a:lstStyle/>
                    <a:p>
                      <a:r>
                        <a:rPr lang="en-US" dirty="0"/>
                        <a:t>Instrument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Cellometer</a:t>
                      </a:r>
                      <a:r>
                        <a:rPr lang="en-US" dirty="0"/>
                        <a:t> 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Cellometer</a:t>
                      </a:r>
                      <a:r>
                        <a:rPr lang="en-US" dirty="0"/>
                        <a:t> K2</a:t>
                      </a:r>
                    </a:p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Cellaca</a:t>
                      </a:r>
                      <a:r>
                        <a:rPr lang="en-US" dirty="0"/>
                        <a:t> MX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6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Dinoflagellates “frozen” Brightfield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29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Dinoflagellates “Frozen”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fluorescence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45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Dinoflagellates “Live” with </a:t>
                      </a:r>
                      <a:r>
                        <a:rPr lang="en-US" dirty="0" err="1"/>
                        <a:t>debirs</a:t>
                      </a:r>
                      <a:r>
                        <a:rPr lang="en-US" dirty="0"/>
                        <a:t> Brightfield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444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Dinoflagellates “Live” with </a:t>
                      </a:r>
                      <a:r>
                        <a:rPr lang="en-US" dirty="0" err="1"/>
                        <a:t>debirs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Fluorescence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18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to count 1000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~23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~23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2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342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EA4E-E271-4796-B740-CB39A47A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596B-5B31-4D7B-A676-4A90B5FAC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4349"/>
            <a:ext cx="10352714" cy="4524171"/>
          </a:xfrm>
        </p:spPr>
        <p:txBody>
          <a:bodyPr>
            <a:normAutofit/>
          </a:bodyPr>
          <a:lstStyle/>
          <a:p>
            <a:r>
              <a:rPr lang="en-US" sz="2200" dirty="0"/>
              <a:t>In Fresh samples, Brightfield only will not work, there is too much debris. </a:t>
            </a:r>
          </a:p>
          <a:p>
            <a:r>
              <a:rPr lang="en-US" sz="2200" dirty="0"/>
              <a:t>Red chlorophyll fluorescence is best for counting dinoflagellates (debris and coral host cells are not red fluorescent)</a:t>
            </a:r>
          </a:p>
          <a:p>
            <a:r>
              <a:rPr lang="en-US" sz="2200" dirty="0"/>
              <a:t>Host coral cells can be stained with Acridine orange. </a:t>
            </a:r>
          </a:p>
          <a:p>
            <a:r>
              <a:rPr lang="en-US" sz="2200" dirty="0" err="1"/>
              <a:t>GFP</a:t>
            </a:r>
            <a:r>
              <a:rPr lang="en-US" sz="2200" dirty="0"/>
              <a:t> from Host coral cells can be imaged.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one sample at a time, the </a:t>
            </a:r>
            <a:r>
              <a:rPr lang="en-US" sz="2200" dirty="0" err="1"/>
              <a:t>Cellometer</a:t>
            </a:r>
            <a:r>
              <a:rPr lang="en-US" sz="2200" dirty="0"/>
              <a:t> K2 is the best instrument  to use.</a:t>
            </a:r>
          </a:p>
          <a:p>
            <a:pPr marL="0" indent="0">
              <a:buNone/>
            </a:pPr>
            <a:r>
              <a:rPr lang="en-US" sz="2200" u="sng" dirty="0"/>
              <a:t>However: </a:t>
            </a:r>
            <a:r>
              <a:rPr lang="en-US" sz="2200" dirty="0"/>
              <a:t>due to the number of samples I would highly recommend the </a:t>
            </a:r>
            <a:r>
              <a:rPr lang="en-US" sz="2200" b="1" dirty="0" err="1"/>
              <a:t>Cellaca</a:t>
            </a:r>
            <a:r>
              <a:rPr lang="en-US" sz="2200" b="1" dirty="0"/>
              <a:t> MX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/>
              <a:t>1000 samples in 2 hours vs 23 hours over multiple days with </a:t>
            </a:r>
            <a:r>
              <a:rPr lang="en-US" sz="2200" dirty="0" err="1"/>
              <a:t>Cellometer</a:t>
            </a:r>
            <a:r>
              <a:rPr lang="en-US" sz="2200" dirty="0"/>
              <a:t> K2. 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1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426A12-3AFE-4CAD-AE5F-A16AA4F9E445}"/>
              </a:ext>
            </a:extLst>
          </p:cNvPr>
          <p:cNvSpPr txBox="1">
            <a:spLocks/>
          </p:cNvSpPr>
          <p:nvPr/>
        </p:nvSpPr>
        <p:spPr>
          <a:xfrm>
            <a:off x="3770307" y="1739355"/>
            <a:ext cx="8040693" cy="397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1800" b="1" dirty="0"/>
              <a:t>Imaging channels: </a:t>
            </a:r>
            <a:r>
              <a:rPr lang="en-US" sz="1800" dirty="0"/>
              <a:t>Brightfield, Green and Red fluorescence channels. </a:t>
            </a:r>
          </a:p>
          <a:p>
            <a:pPr marL="342900" indent="-342900"/>
            <a:r>
              <a:rPr lang="en-US" sz="1800" b="1" dirty="0"/>
              <a:t>Optics:  </a:t>
            </a:r>
            <a:r>
              <a:rPr lang="en-US" sz="1800" dirty="0" err="1"/>
              <a:t>Cellometer</a:t>
            </a:r>
            <a:r>
              <a:rPr lang="en-US" sz="1800" dirty="0"/>
              <a:t> X2 10x objective,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              </a:t>
            </a:r>
            <a:r>
              <a:rPr lang="en-US" sz="1800" dirty="0" err="1"/>
              <a:t>Cellometer</a:t>
            </a:r>
            <a:r>
              <a:rPr lang="en-US" sz="1800" dirty="0"/>
              <a:t> K2    5x objective</a:t>
            </a:r>
            <a:r>
              <a:rPr lang="en-US" sz="1800" b="1" dirty="0"/>
              <a:t>.   (</a:t>
            </a:r>
            <a:r>
              <a:rPr lang="en-US" sz="1800" b="1" u="sng" dirty="0"/>
              <a:t>Recommended for this application</a:t>
            </a:r>
            <a:r>
              <a:rPr lang="en-US" sz="1800" b="1" dirty="0"/>
              <a:t>)</a:t>
            </a:r>
          </a:p>
          <a:p>
            <a:pPr marL="342900" indent="-342900"/>
            <a:r>
              <a:rPr lang="en-US" sz="1800" b="1" dirty="0"/>
              <a:t>Sample volume: </a:t>
            </a:r>
            <a:r>
              <a:rPr lang="en-US" sz="1800" dirty="0"/>
              <a:t>20uL / sample </a:t>
            </a:r>
          </a:p>
          <a:p>
            <a:pPr marL="342900" indent="-342900"/>
            <a:r>
              <a:rPr lang="en-US" sz="1800" dirty="0"/>
              <a:t>Image up to 8 areas per slide for best statistical sampling. </a:t>
            </a:r>
          </a:p>
          <a:p>
            <a:pPr marL="342900" indent="-342900"/>
            <a:r>
              <a:rPr lang="en-US" sz="1800" b="1" dirty="0"/>
              <a:t>Timing: </a:t>
            </a:r>
            <a:r>
              <a:rPr lang="en-US" sz="1800" dirty="0"/>
              <a:t>~60 seconds / count</a:t>
            </a:r>
          </a:p>
          <a:p>
            <a:pPr marL="342900" indent="-342900"/>
            <a:r>
              <a:rPr lang="en-US" sz="1800" b="1" dirty="0"/>
              <a:t>1000 samples ~ 23 hours.   </a:t>
            </a:r>
            <a:r>
              <a:rPr lang="en-US" sz="1800" dirty="0"/>
              <a:t>Based on companies who count 150 sample batches with 3 scientists for 3.5 hours. </a:t>
            </a:r>
          </a:p>
          <a:p>
            <a:pPr marL="342900" indent="-342900"/>
            <a:r>
              <a:rPr lang="en-US" sz="1800" b="1" dirty="0"/>
              <a:t>Cost: </a:t>
            </a:r>
            <a:r>
              <a:rPr lang="en-US" sz="1800" dirty="0"/>
              <a:t>75c/ count with case of 900 slides. </a:t>
            </a:r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9BD4C-286C-43F8-9F24-93CADE3E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494" y="-54738"/>
            <a:ext cx="8229600" cy="1031640"/>
          </a:xfrm>
        </p:spPr>
        <p:txBody>
          <a:bodyPr/>
          <a:lstStyle/>
          <a:p>
            <a:pPr algn="ctr"/>
            <a:r>
              <a:rPr lang="en-US" sz="3200" dirty="0"/>
              <a:t>Cellometer K2 Image Cytometer</a:t>
            </a:r>
          </a:p>
        </p:txBody>
      </p:sp>
      <p:pic>
        <p:nvPicPr>
          <p:cNvPr id="7" name="Picture 4" descr="http://www.nexcelom.com/US-Sales/wp-content/uploads/2014/12/K2.png">
            <a:extLst>
              <a:ext uri="{FF2B5EF4-FFF2-40B4-BE49-F238E27FC236}">
                <a16:creationId xmlns:a16="http://schemas.microsoft.com/office/drawing/2014/main" id="{2A876DE2-22D7-40A8-A81B-B4743B914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88" y="1526993"/>
            <a:ext cx="1869245" cy="439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CDB8D1-41E9-4C89-B64B-648425C8E4E7}"/>
              </a:ext>
            </a:extLst>
          </p:cNvPr>
          <p:cNvSpPr/>
          <p:nvPr/>
        </p:nvSpPr>
        <p:spPr>
          <a:xfrm>
            <a:off x="1649835" y="778204"/>
            <a:ext cx="8892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HelveticaNeue-Light"/>
              </a:rPr>
              <a:t>Fluorescent automated cell counter for complex primary samples</a:t>
            </a:r>
            <a:endParaRPr lang="en-US" sz="1800" b="0" i="0" dirty="0">
              <a:effectLst/>
              <a:latin typeface="HelveticaNeue-Light"/>
            </a:endParaRPr>
          </a:p>
        </p:txBody>
      </p:sp>
    </p:spTree>
    <p:extLst>
      <p:ext uri="{BB962C8B-B14F-4D97-AF65-F5344CB8AC3E}">
        <p14:creationId xmlns:p14="http://schemas.microsoft.com/office/powerpoint/2010/main" val="362882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3298C-6863-43A5-9691-72AD5D261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4" y="2041769"/>
            <a:ext cx="2523481" cy="23005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77D2A6-1EB2-4AC7-82FC-199F45574449}"/>
              </a:ext>
            </a:extLst>
          </p:cNvPr>
          <p:cNvSpPr/>
          <p:nvPr/>
        </p:nvSpPr>
        <p:spPr>
          <a:xfrm>
            <a:off x="1649835" y="922852"/>
            <a:ext cx="8892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u="sng" dirty="0">
                <a:latin typeface="HelveticaNeue-Light"/>
              </a:rPr>
              <a:t>High throughput </a:t>
            </a:r>
            <a:r>
              <a:rPr lang="en-US" sz="1800" dirty="0">
                <a:latin typeface="HelveticaNeue-Light"/>
              </a:rPr>
              <a:t>fluorescent automated cell counter for complex primary samples</a:t>
            </a:r>
            <a:endParaRPr lang="en-US" sz="1800" b="0" i="0" dirty="0">
              <a:effectLst/>
              <a:latin typeface="HelveticaNeue-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70CE0-F27C-46A2-8009-2A6C139B2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" t="7308"/>
          <a:stretch/>
        </p:blipFill>
        <p:spPr>
          <a:xfrm>
            <a:off x="3481431" y="118109"/>
            <a:ext cx="4502645" cy="7151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C9719E-2CA5-4786-97F7-AA737447315A}"/>
              </a:ext>
            </a:extLst>
          </p:cNvPr>
          <p:cNvSpPr txBox="1">
            <a:spLocks/>
          </p:cNvSpPr>
          <p:nvPr/>
        </p:nvSpPr>
        <p:spPr>
          <a:xfrm>
            <a:off x="3389307" y="1767930"/>
            <a:ext cx="8040693" cy="397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1800" b="1" dirty="0"/>
              <a:t>Imaging channels: </a:t>
            </a:r>
            <a:r>
              <a:rPr lang="en-US" sz="1800" dirty="0"/>
              <a:t>Brightfield, Fluorescence  4 Excitation, 5 independent emission channels. </a:t>
            </a:r>
          </a:p>
          <a:p>
            <a:pPr marL="342900" indent="-342900"/>
            <a:r>
              <a:rPr lang="en-US" sz="1800" b="1" dirty="0"/>
              <a:t>Optics: </a:t>
            </a:r>
            <a:r>
              <a:rPr lang="en-US" sz="1800" dirty="0"/>
              <a:t>~5x objective</a:t>
            </a:r>
            <a:r>
              <a:rPr lang="en-US" sz="1800" b="1" dirty="0"/>
              <a:t>.   (</a:t>
            </a:r>
            <a:r>
              <a:rPr lang="en-US" sz="1800" b="1" u="sng" dirty="0"/>
              <a:t>Recommended for this application</a:t>
            </a:r>
            <a:r>
              <a:rPr lang="en-US" sz="1800" b="1" dirty="0"/>
              <a:t>)</a:t>
            </a:r>
          </a:p>
          <a:p>
            <a:pPr marL="342900" indent="-342900"/>
            <a:r>
              <a:rPr lang="en-US" sz="1800" dirty="0"/>
              <a:t>Images equivalent of 7 </a:t>
            </a:r>
            <a:r>
              <a:rPr lang="en-US" sz="1800" dirty="0" err="1"/>
              <a:t>Cellometer</a:t>
            </a:r>
            <a:r>
              <a:rPr lang="en-US" sz="1800" dirty="0"/>
              <a:t> K2 images.</a:t>
            </a:r>
          </a:p>
          <a:p>
            <a:pPr marL="342900" indent="-342900"/>
            <a:r>
              <a:rPr lang="en-US" sz="1800" b="1" dirty="0"/>
              <a:t>Sample volume: </a:t>
            </a:r>
            <a:r>
              <a:rPr lang="en-US" sz="1800" dirty="0"/>
              <a:t>50 µL min sample vol.</a:t>
            </a:r>
          </a:p>
          <a:p>
            <a:pPr marL="342900" indent="-342900"/>
            <a:r>
              <a:rPr lang="en-US" sz="1800" b="1" dirty="0"/>
              <a:t>Timing: </a:t>
            </a:r>
            <a:r>
              <a:rPr lang="en-US" sz="1800" dirty="0"/>
              <a:t>~2.5 min for 24 counts.</a:t>
            </a:r>
          </a:p>
          <a:p>
            <a:pPr marL="342900" indent="-342900"/>
            <a:r>
              <a:rPr lang="en-US" sz="1800" b="1" dirty="0"/>
              <a:t>1000 samples ~ 2 hours.   </a:t>
            </a:r>
            <a:r>
              <a:rPr lang="en-US" sz="1800" dirty="0"/>
              <a:t>Limiting step is sample prep</a:t>
            </a:r>
          </a:p>
          <a:p>
            <a:pPr marL="342900" indent="-342900"/>
            <a:r>
              <a:rPr lang="en-US" sz="1800" b="1" dirty="0"/>
              <a:t>Cost: </a:t>
            </a:r>
            <a:r>
              <a:rPr lang="en-US" sz="1800" dirty="0"/>
              <a:t>$1/ count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5939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1B5B-E4C2-4552-9302-780E1C1B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Brightfield counting of dinoflagellates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F6F98-EBF8-4FE3-A09A-152165685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3"/>
          <a:stretch/>
        </p:blipFill>
        <p:spPr>
          <a:xfrm>
            <a:off x="92798" y="1482959"/>
            <a:ext cx="7196434" cy="4678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801E8-B077-4DA3-B181-C3078AE7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31" b="46750"/>
          <a:stretch/>
        </p:blipFill>
        <p:spPr>
          <a:xfrm>
            <a:off x="6101119" y="1581376"/>
            <a:ext cx="5998083" cy="2655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435E0-12DF-4C78-A3FA-D92F0090246C}"/>
              </a:ext>
            </a:extLst>
          </p:cNvPr>
          <p:cNvSpPr txBox="1"/>
          <p:nvPr/>
        </p:nvSpPr>
        <p:spPr>
          <a:xfrm>
            <a:off x="7404495" y="4538024"/>
            <a:ext cx="4365259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Even in the cleaner frozen sample, non dinoflagellate debris can complicate  detection.  In this </a:t>
            </a:r>
            <a:r>
              <a:rPr lang="en-US" dirty="0" err="1"/>
              <a:t>Cellometer</a:t>
            </a:r>
            <a:r>
              <a:rPr lang="en-US" dirty="0"/>
              <a:t> X2 image 12/14 dark objects are counted. </a:t>
            </a:r>
          </a:p>
        </p:txBody>
      </p:sp>
    </p:spTree>
    <p:extLst>
      <p:ext uri="{BB962C8B-B14F-4D97-AF65-F5344CB8AC3E}">
        <p14:creationId xmlns:p14="http://schemas.microsoft.com/office/powerpoint/2010/main" val="413959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854F-0279-4E01-B753-598DE5FC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368580"/>
            <a:ext cx="10515600" cy="1325563"/>
          </a:xfrm>
        </p:spPr>
        <p:txBody>
          <a:bodyPr/>
          <a:lstStyle/>
          <a:p>
            <a:r>
              <a:rPr lang="en-US" dirty="0"/>
              <a:t>Red chlorophyll fluorescence enables  counting of dinoflagellates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34134-9B3C-462B-AEED-8493DB3F4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7" t="17300" r="11352" b="9278"/>
          <a:stretch/>
        </p:blipFill>
        <p:spPr>
          <a:xfrm>
            <a:off x="67603" y="1844254"/>
            <a:ext cx="3069879" cy="2327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CE6C7-C0EF-4F06-956B-3FDD589A2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47" t="18593" r="12145" b="10002"/>
          <a:stretch/>
        </p:blipFill>
        <p:spPr>
          <a:xfrm>
            <a:off x="67603" y="4233104"/>
            <a:ext cx="3145380" cy="238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1E3FF-AA38-4442-93DA-5C6AF5265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07" t="16942" r="10615" b="9174"/>
          <a:stretch/>
        </p:blipFill>
        <p:spPr>
          <a:xfrm>
            <a:off x="3318704" y="1844254"/>
            <a:ext cx="3785742" cy="2954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A2B3A-4B88-4B38-9075-7987E51473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086" b="47664"/>
          <a:stretch/>
        </p:blipFill>
        <p:spPr>
          <a:xfrm>
            <a:off x="7461836" y="1844254"/>
            <a:ext cx="4275812" cy="18343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F05115-E5A1-4E73-86D6-B86E09CD64AA}"/>
              </a:ext>
            </a:extLst>
          </p:cNvPr>
          <p:cNvCxnSpPr/>
          <p:nvPr/>
        </p:nvCxnSpPr>
        <p:spPr>
          <a:xfrm flipV="1">
            <a:off x="2961314" y="4233104"/>
            <a:ext cx="713064" cy="4227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547F36-4356-4920-BBAA-205F61803E91}"/>
              </a:ext>
            </a:extLst>
          </p:cNvPr>
          <p:cNvSpPr txBox="1"/>
          <p:nvPr/>
        </p:nvSpPr>
        <p:spPr>
          <a:xfrm>
            <a:off x="3317846" y="4923447"/>
            <a:ext cx="371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Counted red fluorescence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7879B-7047-478D-BABC-C322188EE86B}"/>
              </a:ext>
            </a:extLst>
          </p:cNvPr>
          <p:cNvSpPr txBox="1"/>
          <p:nvPr/>
        </p:nvSpPr>
        <p:spPr>
          <a:xfrm>
            <a:off x="7491961" y="4163169"/>
            <a:ext cx="434761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this assay, only those objects that are red fluorescent are counted. Debris and other non fluorescent cells are ignored. </a:t>
            </a:r>
          </a:p>
        </p:txBody>
      </p:sp>
    </p:spTree>
    <p:extLst>
      <p:ext uri="{BB962C8B-B14F-4D97-AF65-F5344CB8AC3E}">
        <p14:creationId xmlns:p14="http://schemas.microsoft.com/office/powerpoint/2010/main" val="360705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26F0-B0AB-42B0-B88A-7B3F0A7F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Fluorescence is necessary for accurate dinoflagellate counts in fresh samples with debris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59C0D-6078-46E6-9160-8423633CD16A}"/>
              </a:ext>
            </a:extLst>
          </p:cNvPr>
          <p:cNvGrpSpPr/>
          <p:nvPr/>
        </p:nvGrpSpPr>
        <p:grpSpPr>
          <a:xfrm>
            <a:off x="1366310" y="2590798"/>
            <a:ext cx="9027325" cy="3305176"/>
            <a:chOff x="558590" y="2011678"/>
            <a:chExt cx="9027325" cy="33051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EE0597-1A4C-43EE-8F54-5A328F7A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590" y="2011679"/>
              <a:ext cx="4423937" cy="33051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C3D9D0-84DB-4C90-A836-84A894918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3968" y="2011678"/>
              <a:ext cx="4521947" cy="3305175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DC758AB-2273-4C2E-AD5A-3AF062F0D6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2060" y="5196840"/>
              <a:ext cx="29718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BAD89E9-69D3-4243-AD96-864FBD606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8800" y="5196840"/>
              <a:ext cx="29718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F9DB2A-A670-4636-A248-9BE3D1686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2520" y="3444240"/>
              <a:ext cx="29718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7B602E-F614-4056-89D0-F1A32391F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210" y="3482340"/>
              <a:ext cx="29718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E171AA-33C2-49E9-82C8-FF9B70AACA10}"/>
              </a:ext>
            </a:extLst>
          </p:cNvPr>
          <p:cNvSpPr txBox="1"/>
          <p:nvPr/>
        </p:nvSpPr>
        <p:spPr>
          <a:xfrm>
            <a:off x="1366310" y="5913969"/>
            <a:ext cx="911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Corresponding brightfield and red fluorescence images.  Red arrows indicate dark debris that are not fluorescent.  (image from </a:t>
            </a:r>
            <a:r>
              <a:rPr lang="en-US" dirty="0" err="1"/>
              <a:t>Cellometer</a:t>
            </a:r>
            <a:r>
              <a:rPr lang="en-US" dirty="0"/>
              <a:t> K2 taken in </a:t>
            </a:r>
            <a:r>
              <a:rPr lang="en-US" dirty="0" err="1"/>
              <a:t>nexcelom</a:t>
            </a:r>
            <a:r>
              <a:rPr lang="en-US" dirty="0"/>
              <a:t> office)</a:t>
            </a:r>
          </a:p>
        </p:txBody>
      </p:sp>
    </p:spTree>
    <p:extLst>
      <p:ext uri="{BB962C8B-B14F-4D97-AF65-F5344CB8AC3E}">
        <p14:creationId xmlns:p14="http://schemas.microsoft.com/office/powerpoint/2010/main" val="151611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6F71-44B0-401C-8E43-3ACBD9B5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18" y="365125"/>
            <a:ext cx="10758182" cy="1325563"/>
          </a:xfrm>
        </p:spPr>
        <p:txBody>
          <a:bodyPr/>
          <a:lstStyle/>
          <a:p>
            <a:r>
              <a:rPr lang="en-US" dirty="0"/>
              <a:t>Coral host cells can be stained with Acridine orange.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6565D-6A66-423F-AF49-B709360E9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42" y="1803325"/>
            <a:ext cx="3193935" cy="2412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D56C2-9046-4E6C-854F-24A8E41B9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42" y="4328719"/>
            <a:ext cx="3192337" cy="2412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91CDD4-6917-4F73-8ECF-2F4E31E82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80" y="1871930"/>
            <a:ext cx="4133176" cy="3111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A5CC49-94E7-41D0-BC6D-2A48F9942C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36" r="16249" b="45937"/>
          <a:stretch/>
        </p:blipFill>
        <p:spPr>
          <a:xfrm>
            <a:off x="7712752" y="1971414"/>
            <a:ext cx="4400951" cy="18204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4A9E81D-645F-4B23-83E8-CD04364D585E}"/>
              </a:ext>
            </a:extLst>
          </p:cNvPr>
          <p:cNvSpPr/>
          <p:nvPr/>
        </p:nvSpPr>
        <p:spPr>
          <a:xfrm rot="10800000">
            <a:off x="3439437" y="6174298"/>
            <a:ext cx="343949" cy="201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5EB37-7D89-4933-A03A-C52E16BAD58C}"/>
              </a:ext>
            </a:extLst>
          </p:cNvPr>
          <p:cNvSpPr txBox="1"/>
          <p:nvPr/>
        </p:nvSpPr>
        <p:spPr>
          <a:xfrm>
            <a:off x="3783386" y="5913969"/>
            <a:ext cx="4400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Overlay of green (Acridine orange) and red (chlorophyll) fluorescence image.  Coral host cells were stained with acridine orange.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C2CD7A-F279-412E-BB99-27D032C3B443}"/>
              </a:ext>
            </a:extLst>
          </p:cNvPr>
          <p:cNvCxnSpPr>
            <a:cxnSpLocks/>
          </p:cNvCxnSpPr>
          <p:nvPr/>
        </p:nvCxnSpPr>
        <p:spPr>
          <a:xfrm>
            <a:off x="3439437" y="5838738"/>
            <a:ext cx="4823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37DD5C-4269-486B-84FE-BEE561F650FD}"/>
              </a:ext>
            </a:extLst>
          </p:cNvPr>
          <p:cNvSpPr txBox="1"/>
          <p:nvPr/>
        </p:nvSpPr>
        <p:spPr>
          <a:xfrm>
            <a:off x="7712752" y="3792096"/>
            <a:ext cx="440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those objects with red fluorescence were counted. </a:t>
            </a:r>
          </a:p>
        </p:txBody>
      </p:sp>
    </p:spTree>
    <p:extLst>
      <p:ext uri="{BB962C8B-B14F-4D97-AF65-F5344CB8AC3E}">
        <p14:creationId xmlns:p14="http://schemas.microsoft.com/office/powerpoint/2010/main" val="236435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718</Words>
  <Application>Microsoft Macintosh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HelveticaNeue-Light</vt:lpstr>
      <vt:lpstr>Office Theme</vt:lpstr>
      <vt:lpstr>Counting of Dinoflagellates</vt:lpstr>
      <vt:lpstr>Summary</vt:lpstr>
      <vt:lpstr>Summary</vt:lpstr>
      <vt:lpstr>Cellometer K2 Image Cytometer</vt:lpstr>
      <vt:lpstr>PowerPoint Presentation</vt:lpstr>
      <vt:lpstr>Brightfield counting of dinoflagellates</vt:lpstr>
      <vt:lpstr>Red chlorophyll fluorescence enables  counting of dinoflagellates</vt:lpstr>
      <vt:lpstr>Fluorescence is necessary for accurate dinoflagellate counts in fresh samples with debris</vt:lpstr>
      <vt:lpstr>Coral host cells can be stained with Acridine orange. </vt:lpstr>
      <vt:lpstr>Cellaca MX: 24 samples at a time. </vt:lpstr>
      <vt:lpstr>Cellaca Image = 7 K2 images</vt:lpstr>
      <vt:lpstr>Cellometer and Cellaca results data can be directly imported into excel.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Rice</dc:creator>
  <cp:lastModifiedBy>Sierra Gray</cp:lastModifiedBy>
  <cp:revision>34</cp:revision>
  <dcterms:created xsi:type="dcterms:W3CDTF">2019-01-23T16:58:11Z</dcterms:created>
  <dcterms:modified xsi:type="dcterms:W3CDTF">2020-11-05T22:01:40Z</dcterms:modified>
</cp:coreProperties>
</file>